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Roboto"/>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Lato-italic.fntdata"/><Relationship Id="rId10" Type="http://schemas.openxmlformats.org/officeDocument/2006/relationships/slide" Target="slides/slide5.xml"/><Relationship Id="rId32" Type="http://schemas.openxmlformats.org/officeDocument/2006/relationships/font" Target="fonts/La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8c803dfdb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c803dfdb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c957740b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c957740b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c957740b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c957740b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c957740b5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c957740b5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Mounika</a:t>
            </a:r>
            <a:endParaRPr/>
          </a:p>
          <a:p>
            <a:pPr indent="0" lvl="0" marL="0" rtl="0" algn="l">
              <a:spcBef>
                <a:spcPts val="0"/>
              </a:spcBef>
              <a:spcAft>
                <a:spcPts val="0"/>
              </a:spcAft>
              <a:buNone/>
            </a:pPr>
            <a:r>
              <a:rPr lang="en"/>
              <a:t>More detail</a:t>
            </a:r>
            <a:endParaRPr/>
          </a:p>
          <a:p>
            <a:pPr indent="0" lvl="0" marL="0" rtl="0" algn="l">
              <a:spcBef>
                <a:spcPts val="0"/>
              </a:spcBef>
              <a:spcAft>
                <a:spcPts val="0"/>
              </a:spcAft>
              <a:buNone/>
            </a:pPr>
            <a:r>
              <a:rPr lang="en"/>
              <a:t>Add Questions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8c957740b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8c957740b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Haoyang</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8c957740b5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c957740b5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Vennela</a:t>
            </a:r>
            <a:endParaRPr/>
          </a:p>
          <a:p>
            <a:pPr indent="0" lvl="0" marL="0" rtl="0" algn="l">
              <a:spcBef>
                <a:spcPts val="0"/>
              </a:spcBef>
              <a:spcAft>
                <a:spcPts val="0"/>
              </a:spcAft>
              <a:buNone/>
            </a:pPr>
            <a:r>
              <a:rPr lang="en"/>
              <a:t>Structure</a:t>
            </a:r>
            <a:endParaRPr/>
          </a:p>
          <a:p>
            <a:pPr indent="-317500" lvl="0" marL="457200" rtl="0" algn="l">
              <a:lnSpc>
                <a:spcPct val="90000"/>
              </a:lnSpc>
              <a:spcBef>
                <a:spcPts val="1000"/>
              </a:spcBef>
              <a:spcAft>
                <a:spcPts val="0"/>
              </a:spcAft>
              <a:buClr>
                <a:srgbClr val="000000"/>
              </a:buClr>
              <a:buSzPts val="1400"/>
              <a:buFont typeface="Lato"/>
              <a:buChar char="●"/>
            </a:pPr>
            <a:r>
              <a:rPr lang="en" sz="1600">
                <a:latin typeface="Lato"/>
                <a:ea typeface="Lato"/>
                <a:cs typeface="Lato"/>
                <a:sym typeface="Lato"/>
              </a:rPr>
              <a:t>Learn consumers point of view towards shopping before and now. Reasons for the changes</a:t>
            </a:r>
            <a:endParaRPr sz="1600">
              <a:latin typeface="Lato"/>
              <a:ea typeface="Lato"/>
              <a:cs typeface="Lato"/>
              <a:sym typeface="Lato"/>
            </a:endParaRPr>
          </a:p>
          <a:p>
            <a:pPr indent="-317500" lvl="0" marL="457200" rtl="0" algn="l">
              <a:lnSpc>
                <a:spcPct val="90000"/>
              </a:lnSpc>
              <a:spcBef>
                <a:spcPts val="0"/>
              </a:spcBef>
              <a:spcAft>
                <a:spcPts val="0"/>
              </a:spcAft>
              <a:buClr>
                <a:srgbClr val="000000"/>
              </a:buClr>
              <a:buSzPts val="1400"/>
              <a:buFont typeface="Lato"/>
              <a:buChar char="●"/>
            </a:pPr>
            <a:r>
              <a:rPr lang="en" sz="1600">
                <a:latin typeface="Lato"/>
                <a:ea typeface="Lato"/>
                <a:cs typeface="Lato"/>
                <a:sym typeface="Lato"/>
              </a:rPr>
              <a:t>Obtain information about their emotions , experiences and lifestyle changes</a:t>
            </a:r>
            <a:endParaRPr sz="1600">
              <a:latin typeface="Lato"/>
              <a:ea typeface="Lato"/>
              <a:cs typeface="Lato"/>
              <a:sym typeface="Lato"/>
            </a:endParaRPr>
          </a:p>
          <a:p>
            <a:pPr indent="-317500" lvl="0" marL="457200" rtl="0" algn="l">
              <a:lnSpc>
                <a:spcPct val="90000"/>
              </a:lnSpc>
              <a:spcBef>
                <a:spcPts val="0"/>
              </a:spcBef>
              <a:spcAft>
                <a:spcPts val="0"/>
              </a:spcAft>
              <a:buClr>
                <a:srgbClr val="000000"/>
              </a:buClr>
              <a:buSzPts val="1400"/>
              <a:buFont typeface="Lato"/>
              <a:buChar char="●"/>
            </a:pPr>
            <a:r>
              <a:rPr lang="en" sz="1600">
                <a:latin typeface="Lato"/>
                <a:ea typeface="Lato"/>
                <a:cs typeface="Lato"/>
                <a:sym typeface="Lato"/>
              </a:rPr>
              <a:t>Does peers pressure affect you in any shopping habits</a:t>
            </a:r>
            <a:endParaRPr sz="1600">
              <a:latin typeface="Lato"/>
              <a:ea typeface="Lato"/>
              <a:cs typeface="Lato"/>
              <a:sym typeface="Lato"/>
            </a:endParaRPr>
          </a:p>
          <a:p>
            <a:pPr indent="-317500" lvl="0" marL="457200" rtl="0" algn="l">
              <a:lnSpc>
                <a:spcPct val="90000"/>
              </a:lnSpc>
              <a:spcBef>
                <a:spcPts val="0"/>
              </a:spcBef>
              <a:spcAft>
                <a:spcPts val="0"/>
              </a:spcAft>
              <a:buClr>
                <a:srgbClr val="000000"/>
              </a:buClr>
              <a:buSzPts val="1400"/>
              <a:buFont typeface="Lato"/>
              <a:buChar char="●"/>
            </a:pPr>
            <a:r>
              <a:rPr lang="en" sz="1600">
                <a:latin typeface="Lato"/>
                <a:ea typeface="Lato"/>
                <a:cs typeface="Lato"/>
                <a:sym typeface="Lato"/>
              </a:rPr>
              <a:t>Observe body language and learn more about the mindset of customers</a:t>
            </a:r>
            <a:endParaRPr sz="1600">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8c957740b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8c957740b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8c957740b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8c957740b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8c957740b5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8c957740b5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8c803dfdb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c803dfdb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Vennela</a:t>
            </a:r>
            <a:endParaRPr/>
          </a:p>
          <a:p>
            <a:pPr indent="0" lvl="0" marL="0" rtl="0" algn="l">
              <a:spcBef>
                <a:spcPts val="0"/>
              </a:spcBef>
              <a:spcAft>
                <a:spcPts val="0"/>
              </a:spcAft>
              <a:buNone/>
            </a:pPr>
            <a:r>
              <a:rPr lang="en"/>
              <a:t>Focus just on insights</a:t>
            </a:r>
            <a:endParaRPr/>
          </a:p>
          <a:p>
            <a:pPr indent="0" lvl="0" marL="0" rtl="0" algn="l">
              <a:spcBef>
                <a:spcPts val="0"/>
              </a:spcBef>
              <a:spcAft>
                <a:spcPts val="0"/>
              </a:spcAft>
              <a:buNone/>
            </a:pPr>
            <a:r>
              <a:rPr lang="en"/>
              <a:t>Exec Sum.</a:t>
            </a:r>
            <a:endParaRPr/>
          </a:p>
          <a:p>
            <a:pPr indent="0" lvl="0" marL="0" rtl="0" algn="l">
              <a:spcBef>
                <a:spcPts val="0"/>
              </a:spcBef>
              <a:spcAft>
                <a:spcPts val="0"/>
              </a:spcAft>
              <a:buNone/>
            </a:pPr>
            <a:r>
              <a:rPr lang="en"/>
              <a:t>People not customers</a:t>
            </a:r>
            <a:endParaRPr/>
          </a:p>
          <a:p>
            <a:pPr indent="0" lvl="0" marL="0" rtl="0" algn="l">
              <a:spcBef>
                <a:spcPts val="0"/>
              </a:spcBef>
              <a:spcAft>
                <a:spcPts val="0"/>
              </a:spcAft>
              <a:buNone/>
            </a:pPr>
            <a:r>
              <a:rPr lang="en"/>
              <a:t>Get more specific</a:t>
            </a:r>
            <a:endParaRPr/>
          </a:p>
          <a:p>
            <a:pPr indent="0" lvl="0" marL="0" rtl="0" algn="l">
              <a:spcBef>
                <a:spcPts val="0"/>
              </a:spcBef>
              <a:spcAft>
                <a:spcPts val="0"/>
              </a:spcAft>
              <a:buNone/>
            </a:pPr>
            <a:r>
              <a:rPr lang="en"/>
              <a:t>Go through stories</a:t>
            </a:r>
            <a:endParaRPr/>
          </a:p>
          <a:p>
            <a:pPr indent="0" lvl="0" marL="0" rtl="0" algn="l">
              <a:spcBef>
                <a:spcPts val="0"/>
              </a:spcBef>
              <a:spcAft>
                <a:spcPts val="0"/>
              </a:spcAft>
              <a:buNone/>
            </a:pPr>
            <a:r>
              <a:rPr lang="en"/>
              <a:t>Activity in interview, more structure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8c8570e2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8c8570e2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8c803dfdb4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8c803dfdb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a:p>
            <a:pPr indent="0" lvl="0" marL="0" rtl="0" algn="l">
              <a:spcBef>
                <a:spcPts val="0"/>
              </a:spcBef>
              <a:spcAft>
                <a:spcPts val="0"/>
              </a:spcAft>
              <a:buNone/>
            </a:pPr>
            <a:r>
              <a:rPr lang="en"/>
              <a:t>Explore more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8c803dfdb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c803dfdb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Credit graphic or edit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8c957740b5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c957740b5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8c957740b5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c957740b5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8c957740b5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c957740b5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Thinking Phase 1: </a:t>
            </a:r>
            <a:endParaRPr/>
          </a:p>
          <a:p>
            <a:pPr indent="0" lvl="0" marL="0" rtl="0" algn="l">
              <a:spcBef>
                <a:spcPts val="0"/>
              </a:spcBef>
              <a:spcAft>
                <a:spcPts val="0"/>
              </a:spcAft>
              <a:buNone/>
            </a:pPr>
            <a:r>
              <a:rPr lang="en"/>
              <a:t>Immerse &amp; Research Plan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2"/>
          <p:cNvSpPr txBox="1"/>
          <p:nvPr>
            <p:ph type="title"/>
          </p:nvPr>
        </p:nvSpPr>
        <p:spPr>
          <a:xfrm>
            <a:off x="730000" y="1318650"/>
            <a:ext cx="3300900" cy="7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Structure</a:t>
            </a:r>
            <a:endParaRPr/>
          </a:p>
          <a:p>
            <a:pPr indent="0" lvl="0" marL="0" rtl="0" algn="l">
              <a:spcBef>
                <a:spcPts val="0"/>
              </a:spcBef>
              <a:spcAft>
                <a:spcPts val="0"/>
              </a:spcAft>
              <a:buNone/>
            </a:pPr>
            <a:r>
              <a:rPr lang="en" sz="2000"/>
              <a:t>Optimized Route</a:t>
            </a:r>
            <a:endParaRPr sz="2000"/>
          </a:p>
        </p:txBody>
      </p:sp>
      <p:sp>
        <p:nvSpPr>
          <p:cNvPr id="154" name="Google Shape;154;p22"/>
          <p:cNvSpPr txBox="1"/>
          <p:nvPr>
            <p:ph idx="1" type="body"/>
          </p:nvPr>
        </p:nvSpPr>
        <p:spPr>
          <a:xfrm>
            <a:off x="721225" y="2218125"/>
            <a:ext cx="4872300" cy="216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a:t>Photos</a:t>
            </a:r>
            <a:r>
              <a:rPr lang="en"/>
              <a:t> - have participants send photos first to get baseline understanding of what has been purchased recently</a:t>
            </a:r>
            <a:endParaRPr/>
          </a:p>
          <a:p>
            <a:pPr indent="-311150" lvl="0" marL="457200" rtl="0" algn="l">
              <a:spcBef>
                <a:spcPts val="0"/>
              </a:spcBef>
              <a:spcAft>
                <a:spcPts val="0"/>
              </a:spcAft>
              <a:buSzPts val="1300"/>
              <a:buChar char="●"/>
            </a:pPr>
            <a:r>
              <a:rPr b="1" lang="en"/>
              <a:t>Concentric Circle </a:t>
            </a:r>
            <a:r>
              <a:rPr lang="en"/>
              <a:t>- fill out needs/wants when shopping to compare what they think is important vs. what is actually bought (photos)</a:t>
            </a:r>
            <a:endParaRPr/>
          </a:p>
          <a:p>
            <a:pPr indent="-311150" lvl="0" marL="457200" rtl="0" algn="l">
              <a:spcBef>
                <a:spcPts val="0"/>
              </a:spcBef>
              <a:spcAft>
                <a:spcPts val="0"/>
              </a:spcAft>
              <a:buSzPts val="1300"/>
              <a:buChar char="●"/>
            </a:pPr>
            <a:r>
              <a:rPr b="1" lang="en"/>
              <a:t>Interview</a:t>
            </a:r>
            <a:r>
              <a:rPr lang="en"/>
              <a:t> - End with interview to ask questions about previous findings or bring up new questions that arise. Deeper understanding of participant found with interview</a:t>
            </a:r>
            <a:endParaRPr/>
          </a:p>
        </p:txBody>
      </p:sp>
      <p:pic>
        <p:nvPicPr>
          <p:cNvPr id="155" name="Google Shape;155;p22"/>
          <p:cNvPicPr preferRelativeResize="0"/>
          <p:nvPr/>
        </p:nvPicPr>
        <p:blipFill>
          <a:blip r:embed="rId3">
            <a:alphaModFix/>
          </a:blip>
          <a:stretch>
            <a:fillRect/>
          </a:stretch>
        </p:blipFill>
        <p:spPr>
          <a:xfrm>
            <a:off x="5808600" y="610750"/>
            <a:ext cx="2878959" cy="4318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Structure</a:t>
            </a:r>
            <a:endParaRPr/>
          </a:p>
          <a:p>
            <a:pPr indent="0" lvl="0" marL="0" rtl="0" algn="l">
              <a:spcBef>
                <a:spcPts val="0"/>
              </a:spcBef>
              <a:spcAft>
                <a:spcPts val="0"/>
              </a:spcAft>
              <a:buNone/>
            </a:pPr>
            <a:r>
              <a:rPr lang="en" sz="2000"/>
              <a:t>Needs Being Met</a:t>
            </a:r>
            <a:endParaRPr sz="2000"/>
          </a:p>
        </p:txBody>
      </p:sp>
      <p:sp>
        <p:nvSpPr>
          <p:cNvPr id="161" name="Google Shape;161;p23"/>
          <p:cNvSpPr txBox="1"/>
          <p:nvPr>
            <p:ph idx="1" type="body"/>
          </p:nvPr>
        </p:nvSpPr>
        <p:spPr>
          <a:xfrm>
            <a:off x="721225" y="2325300"/>
            <a:ext cx="4818600" cy="228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Our research is structured in a way that each part will build on the former. Pictures are a great way to start because it creates a sense of connection to our participants and their personal shopping life. After we see what they have, we can ask what they think is most important and can compare those answers with what we saw via photos. We meet our needs of knowing the reality of what is bought and the thinking behind the purchasing. Finally the interview is where we can ask deeper questions behind their actions of the previous two methods.</a:t>
            </a:r>
            <a:endParaRPr/>
          </a:p>
        </p:txBody>
      </p:sp>
      <p:pic>
        <p:nvPicPr>
          <p:cNvPr id="162" name="Google Shape;162;p23"/>
          <p:cNvPicPr preferRelativeResize="0"/>
          <p:nvPr/>
        </p:nvPicPr>
        <p:blipFill>
          <a:blip r:embed="rId3">
            <a:alphaModFix/>
          </a:blip>
          <a:stretch>
            <a:fillRect/>
          </a:stretch>
        </p:blipFill>
        <p:spPr>
          <a:xfrm>
            <a:off x="5593400" y="1760600"/>
            <a:ext cx="3299376" cy="220095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4"/>
          <p:cNvSpPr txBox="1"/>
          <p:nvPr>
            <p:ph type="title"/>
          </p:nvPr>
        </p:nvSpPr>
        <p:spPr>
          <a:xfrm>
            <a:off x="727800" y="57702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1: Photo Elicitation</a:t>
            </a:r>
            <a:endParaRPr/>
          </a:p>
        </p:txBody>
      </p:sp>
      <p:sp>
        <p:nvSpPr>
          <p:cNvPr id="168" name="Google Shape;168;p24"/>
          <p:cNvSpPr txBox="1"/>
          <p:nvPr>
            <p:ph idx="1" type="body"/>
          </p:nvPr>
        </p:nvSpPr>
        <p:spPr>
          <a:xfrm>
            <a:off x="669550" y="1504700"/>
            <a:ext cx="3774300" cy="2646000"/>
          </a:xfrm>
          <a:prstGeom prst="rect">
            <a:avLst/>
          </a:prstGeom>
        </p:spPr>
        <p:txBody>
          <a:bodyPr anchorCtr="0" anchor="t" bIns="91425" lIns="91425" spcFirstLastPara="1" rIns="91425" wrap="square" tIns="91425">
            <a:noAutofit/>
          </a:bodyPr>
          <a:lstStyle/>
          <a:p>
            <a:pPr indent="-330200" lvl="0" marL="457200" rtl="0" algn="l">
              <a:lnSpc>
                <a:spcPct val="90000"/>
              </a:lnSpc>
              <a:spcBef>
                <a:spcPts val="1000"/>
              </a:spcBef>
              <a:spcAft>
                <a:spcPts val="0"/>
              </a:spcAft>
              <a:buClr>
                <a:srgbClr val="000000"/>
              </a:buClr>
              <a:buSzPts val="1600"/>
              <a:buChar char="●"/>
            </a:pPr>
            <a:r>
              <a:rPr lang="en" sz="1600">
                <a:solidFill>
                  <a:srgbClr val="000000"/>
                </a:solidFill>
              </a:rPr>
              <a:t>Collect pictures from the participants of their fridge,freezer, grocery receipt and pantry</a:t>
            </a:r>
            <a:endParaRPr sz="1600">
              <a:solidFill>
                <a:srgbClr val="000000"/>
              </a:solidFill>
            </a:endParaRPr>
          </a:p>
          <a:p>
            <a:pPr indent="-330200" lvl="0" marL="457200" rtl="0" algn="l">
              <a:lnSpc>
                <a:spcPct val="90000"/>
              </a:lnSpc>
              <a:spcBef>
                <a:spcPts val="0"/>
              </a:spcBef>
              <a:spcAft>
                <a:spcPts val="0"/>
              </a:spcAft>
              <a:buClr>
                <a:srgbClr val="000000"/>
              </a:buClr>
              <a:buSzPts val="1600"/>
              <a:buChar char="●"/>
            </a:pPr>
            <a:r>
              <a:rPr lang="en" sz="1600">
                <a:solidFill>
                  <a:srgbClr val="000000"/>
                </a:solidFill>
              </a:rPr>
              <a:t>Understand whether the participant is buying essential needs or ending up buying due to scarcity</a:t>
            </a:r>
            <a:endParaRPr sz="1600">
              <a:solidFill>
                <a:srgbClr val="000000"/>
              </a:solidFill>
            </a:endParaRPr>
          </a:p>
          <a:p>
            <a:pPr indent="-330200" lvl="0" marL="457200" rtl="0" algn="l">
              <a:lnSpc>
                <a:spcPct val="90000"/>
              </a:lnSpc>
              <a:spcBef>
                <a:spcPts val="0"/>
              </a:spcBef>
              <a:spcAft>
                <a:spcPts val="0"/>
              </a:spcAft>
              <a:buClr>
                <a:srgbClr val="000000"/>
              </a:buClr>
              <a:buSzPts val="1600"/>
              <a:buChar char="●"/>
            </a:pPr>
            <a:r>
              <a:rPr lang="en" sz="1600">
                <a:solidFill>
                  <a:srgbClr val="000000"/>
                </a:solidFill>
              </a:rPr>
              <a:t>Details on products why they think it is </a:t>
            </a:r>
            <a:r>
              <a:rPr lang="en" sz="1600">
                <a:solidFill>
                  <a:srgbClr val="000000"/>
                </a:solidFill>
              </a:rPr>
              <a:t>necessary</a:t>
            </a:r>
            <a:endParaRPr sz="1600">
              <a:solidFill>
                <a:srgbClr val="000000"/>
              </a:solidFill>
            </a:endParaRPr>
          </a:p>
          <a:p>
            <a:pPr indent="-330200" lvl="0" marL="457200" rtl="0" algn="l">
              <a:lnSpc>
                <a:spcPct val="90000"/>
              </a:lnSpc>
              <a:spcBef>
                <a:spcPts val="0"/>
              </a:spcBef>
              <a:spcAft>
                <a:spcPts val="0"/>
              </a:spcAft>
              <a:buClr>
                <a:srgbClr val="000000"/>
              </a:buClr>
              <a:buSzPts val="1600"/>
              <a:buChar char="●"/>
            </a:pPr>
            <a:r>
              <a:rPr lang="en" sz="1600">
                <a:solidFill>
                  <a:srgbClr val="000000"/>
                </a:solidFill>
              </a:rPr>
              <a:t>Any items which they thought of buying but </a:t>
            </a:r>
            <a:r>
              <a:rPr lang="en" sz="1600">
                <a:solidFill>
                  <a:srgbClr val="000000"/>
                </a:solidFill>
              </a:rPr>
              <a:t>didn't</a:t>
            </a:r>
            <a:endParaRPr sz="1600">
              <a:solidFill>
                <a:srgbClr val="000000"/>
              </a:solidFill>
            </a:endParaRPr>
          </a:p>
          <a:p>
            <a:pPr indent="-330200" lvl="0" marL="457200" rtl="0" algn="l">
              <a:lnSpc>
                <a:spcPct val="90000"/>
              </a:lnSpc>
              <a:spcBef>
                <a:spcPts val="0"/>
              </a:spcBef>
              <a:spcAft>
                <a:spcPts val="0"/>
              </a:spcAft>
              <a:buClr>
                <a:srgbClr val="000000"/>
              </a:buClr>
              <a:buSzPts val="1600"/>
              <a:buChar char="●"/>
            </a:pPr>
            <a:r>
              <a:rPr lang="en" sz="1600">
                <a:solidFill>
                  <a:srgbClr val="000000"/>
                </a:solidFill>
              </a:rPr>
              <a:t>Based on the insights get a picture on participants way of life</a:t>
            </a:r>
            <a:endParaRPr sz="1600">
              <a:solidFill>
                <a:srgbClr val="000000"/>
              </a:solidFill>
            </a:endParaRPr>
          </a:p>
          <a:p>
            <a:pPr indent="0" lvl="0" marL="0" rtl="0" algn="l">
              <a:spcBef>
                <a:spcPts val="0"/>
              </a:spcBef>
              <a:spcAft>
                <a:spcPts val="1600"/>
              </a:spcAft>
              <a:buNone/>
            </a:pPr>
            <a:r>
              <a:t/>
            </a:r>
            <a:endParaRPr/>
          </a:p>
        </p:txBody>
      </p:sp>
      <p:pic>
        <p:nvPicPr>
          <p:cNvPr id="169" name="Google Shape;169;p24"/>
          <p:cNvPicPr preferRelativeResize="0"/>
          <p:nvPr/>
        </p:nvPicPr>
        <p:blipFill>
          <a:blip r:embed="rId3">
            <a:alphaModFix/>
          </a:blip>
          <a:stretch>
            <a:fillRect/>
          </a:stretch>
        </p:blipFill>
        <p:spPr>
          <a:xfrm>
            <a:off x="5346850" y="763075"/>
            <a:ext cx="2334899" cy="2646000"/>
          </a:xfrm>
          <a:prstGeom prst="rect">
            <a:avLst/>
          </a:prstGeom>
          <a:noFill/>
          <a:ln>
            <a:noFill/>
          </a:ln>
        </p:spPr>
      </p:pic>
      <p:pic>
        <p:nvPicPr>
          <p:cNvPr id="170" name="Google Shape;170;p24"/>
          <p:cNvPicPr preferRelativeResize="0"/>
          <p:nvPr/>
        </p:nvPicPr>
        <p:blipFill>
          <a:blip r:embed="rId4">
            <a:alphaModFix/>
          </a:blip>
          <a:stretch>
            <a:fillRect/>
          </a:stretch>
        </p:blipFill>
        <p:spPr>
          <a:xfrm>
            <a:off x="5275075" y="3409075"/>
            <a:ext cx="3141126" cy="1396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727800" y="5889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2 : Concentric Circles</a:t>
            </a:r>
            <a:endParaRPr/>
          </a:p>
        </p:txBody>
      </p:sp>
      <p:sp>
        <p:nvSpPr>
          <p:cNvPr id="176" name="Google Shape;176;p25"/>
          <p:cNvSpPr txBox="1"/>
          <p:nvPr>
            <p:ph idx="1" type="body"/>
          </p:nvPr>
        </p:nvSpPr>
        <p:spPr>
          <a:xfrm>
            <a:off x="685875" y="1365000"/>
            <a:ext cx="4493700" cy="3331500"/>
          </a:xfrm>
          <a:prstGeom prst="rect">
            <a:avLst/>
          </a:prstGeom>
        </p:spPr>
        <p:txBody>
          <a:bodyPr anchorCtr="0" anchor="t" bIns="91425" lIns="91425" spcFirstLastPara="1" rIns="91425" wrap="square" tIns="91425">
            <a:noAutofit/>
          </a:bodyPr>
          <a:lstStyle/>
          <a:p>
            <a:pPr indent="-330200" lvl="0" marL="457200" rtl="0" algn="l">
              <a:lnSpc>
                <a:spcPct val="90000"/>
              </a:lnSpc>
              <a:spcBef>
                <a:spcPts val="1000"/>
              </a:spcBef>
              <a:spcAft>
                <a:spcPts val="0"/>
              </a:spcAft>
              <a:buClr>
                <a:srgbClr val="000000"/>
              </a:buClr>
              <a:buSzPts val="1600"/>
              <a:buChar char="●"/>
            </a:pPr>
            <a:r>
              <a:rPr lang="en" sz="1600">
                <a:solidFill>
                  <a:srgbClr val="000000"/>
                </a:solidFill>
              </a:rPr>
              <a:t>Conduct twice (before and after pandemic)</a:t>
            </a:r>
            <a:endParaRPr sz="1600">
              <a:solidFill>
                <a:srgbClr val="000000"/>
              </a:solidFill>
            </a:endParaRPr>
          </a:p>
          <a:p>
            <a:pPr indent="-330200" lvl="0" marL="457200" rtl="0" algn="l">
              <a:lnSpc>
                <a:spcPct val="90000"/>
              </a:lnSpc>
              <a:spcBef>
                <a:spcPts val="0"/>
              </a:spcBef>
              <a:spcAft>
                <a:spcPts val="0"/>
              </a:spcAft>
              <a:buClr>
                <a:srgbClr val="000000"/>
              </a:buClr>
              <a:buSzPts val="1600"/>
              <a:buChar char="●"/>
            </a:pPr>
            <a:r>
              <a:rPr lang="en" sz="1600">
                <a:solidFill>
                  <a:srgbClr val="000000"/>
                </a:solidFill>
              </a:rPr>
              <a:t>H</a:t>
            </a:r>
            <a:r>
              <a:rPr lang="en" sz="1600">
                <a:solidFill>
                  <a:srgbClr val="000000"/>
                </a:solidFill>
              </a:rPr>
              <a:t>ow participants behave in present environment and situations.</a:t>
            </a:r>
            <a:endParaRPr sz="1600">
              <a:solidFill>
                <a:srgbClr val="000000"/>
              </a:solidFill>
            </a:endParaRPr>
          </a:p>
          <a:p>
            <a:pPr indent="-330200" lvl="0" marL="457200" rtl="0" algn="l">
              <a:lnSpc>
                <a:spcPct val="90000"/>
              </a:lnSpc>
              <a:spcBef>
                <a:spcPts val="0"/>
              </a:spcBef>
              <a:spcAft>
                <a:spcPts val="0"/>
              </a:spcAft>
              <a:buClr>
                <a:srgbClr val="000000"/>
              </a:buClr>
              <a:buSzPts val="1600"/>
              <a:buChar char="●"/>
            </a:pPr>
            <a:r>
              <a:rPr lang="en" sz="1600">
                <a:solidFill>
                  <a:srgbClr val="000000"/>
                </a:solidFill>
              </a:rPr>
              <a:t>How participants value different products during and before pandemic</a:t>
            </a:r>
            <a:endParaRPr sz="1600">
              <a:solidFill>
                <a:srgbClr val="000000"/>
              </a:solidFill>
            </a:endParaRPr>
          </a:p>
          <a:p>
            <a:pPr indent="-330200" lvl="0" marL="457200" rtl="0" algn="l">
              <a:lnSpc>
                <a:spcPct val="90000"/>
              </a:lnSpc>
              <a:spcBef>
                <a:spcPts val="0"/>
              </a:spcBef>
              <a:spcAft>
                <a:spcPts val="0"/>
              </a:spcAft>
              <a:buClr>
                <a:srgbClr val="000000"/>
              </a:buClr>
              <a:buSzPts val="1600"/>
              <a:buChar char="●"/>
            </a:pPr>
            <a:r>
              <a:rPr lang="en" sz="1600">
                <a:solidFill>
                  <a:srgbClr val="000000"/>
                </a:solidFill>
              </a:rPr>
              <a:t>Does participant’s shopping get affected due to financial change over </a:t>
            </a:r>
            <a:r>
              <a:rPr lang="en" sz="1600">
                <a:solidFill>
                  <a:srgbClr val="000000"/>
                </a:solidFill>
              </a:rPr>
              <a:t>pandemic</a:t>
            </a:r>
            <a:endParaRPr sz="1600">
              <a:solidFill>
                <a:srgbClr val="000000"/>
              </a:solidFill>
            </a:endParaRPr>
          </a:p>
          <a:p>
            <a:pPr indent="-330200" lvl="0" marL="457200" rtl="0" algn="l">
              <a:lnSpc>
                <a:spcPct val="90000"/>
              </a:lnSpc>
              <a:spcBef>
                <a:spcPts val="0"/>
              </a:spcBef>
              <a:spcAft>
                <a:spcPts val="0"/>
              </a:spcAft>
              <a:buClr>
                <a:srgbClr val="000000"/>
              </a:buClr>
              <a:buSzPts val="1600"/>
              <a:buChar char="●"/>
            </a:pPr>
            <a:r>
              <a:rPr lang="en" sz="1600">
                <a:solidFill>
                  <a:srgbClr val="000000"/>
                </a:solidFill>
              </a:rPr>
              <a:t>Participants’ behavior towards e-shopping before and after pandemic</a:t>
            </a:r>
            <a:endParaRPr sz="1600">
              <a:solidFill>
                <a:srgbClr val="000000"/>
              </a:solidFill>
            </a:endParaRPr>
          </a:p>
          <a:p>
            <a:pPr indent="-330200" lvl="0" marL="457200" rtl="0" algn="l">
              <a:lnSpc>
                <a:spcPct val="90000"/>
              </a:lnSpc>
              <a:spcBef>
                <a:spcPts val="0"/>
              </a:spcBef>
              <a:spcAft>
                <a:spcPts val="0"/>
              </a:spcAft>
              <a:buClr>
                <a:srgbClr val="000000"/>
              </a:buClr>
              <a:buSzPts val="1600"/>
              <a:buChar char="●"/>
            </a:pPr>
            <a:r>
              <a:rPr lang="en" sz="1600">
                <a:solidFill>
                  <a:srgbClr val="000000"/>
                </a:solidFill>
              </a:rPr>
              <a:t>Understand what products participant thinks are essential now and the story behind it</a:t>
            </a:r>
            <a:endParaRPr sz="1600">
              <a:solidFill>
                <a:srgbClr val="000000"/>
              </a:solidFill>
            </a:endParaRPr>
          </a:p>
          <a:p>
            <a:pPr indent="0" lvl="0" marL="0" rtl="0" algn="l">
              <a:spcBef>
                <a:spcPts val="0"/>
              </a:spcBef>
              <a:spcAft>
                <a:spcPts val="1600"/>
              </a:spcAft>
              <a:buNone/>
            </a:pPr>
            <a:r>
              <a:t/>
            </a:r>
            <a:endParaRPr sz="1400"/>
          </a:p>
        </p:txBody>
      </p:sp>
      <p:pic>
        <p:nvPicPr>
          <p:cNvPr id="177" name="Google Shape;177;p25"/>
          <p:cNvPicPr preferRelativeResize="0"/>
          <p:nvPr/>
        </p:nvPicPr>
        <p:blipFill>
          <a:blip r:embed="rId3">
            <a:alphaModFix/>
          </a:blip>
          <a:stretch>
            <a:fillRect/>
          </a:stretch>
        </p:blipFill>
        <p:spPr>
          <a:xfrm>
            <a:off x="5315400" y="1352775"/>
            <a:ext cx="3347325" cy="2909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669650" y="529175"/>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3: Personal Interviews</a:t>
            </a:r>
            <a:endParaRPr/>
          </a:p>
        </p:txBody>
      </p:sp>
      <p:sp>
        <p:nvSpPr>
          <p:cNvPr id="183" name="Google Shape;183;p26"/>
          <p:cNvSpPr txBox="1"/>
          <p:nvPr>
            <p:ph idx="1" type="body"/>
          </p:nvPr>
        </p:nvSpPr>
        <p:spPr>
          <a:xfrm>
            <a:off x="669650" y="1381400"/>
            <a:ext cx="3774300" cy="31161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1000"/>
              </a:spcBef>
              <a:spcAft>
                <a:spcPts val="0"/>
              </a:spcAft>
              <a:buClr>
                <a:srgbClr val="000000"/>
              </a:buClr>
              <a:buSzPts val="1400"/>
              <a:buChar char="●"/>
            </a:pPr>
            <a:r>
              <a:rPr lang="en" sz="1600">
                <a:solidFill>
                  <a:srgbClr val="000000"/>
                </a:solidFill>
              </a:rPr>
              <a:t>Focus on people’s stories about their experiences shopping before and during the pandemic</a:t>
            </a:r>
            <a:endParaRPr sz="1600">
              <a:solidFill>
                <a:srgbClr val="000000"/>
              </a:solidFill>
            </a:endParaRPr>
          </a:p>
          <a:p>
            <a:pPr indent="-317500" lvl="0" marL="457200" rtl="0" algn="l">
              <a:lnSpc>
                <a:spcPct val="90000"/>
              </a:lnSpc>
              <a:spcBef>
                <a:spcPts val="0"/>
              </a:spcBef>
              <a:spcAft>
                <a:spcPts val="0"/>
              </a:spcAft>
              <a:buClr>
                <a:srgbClr val="000000"/>
              </a:buClr>
              <a:buSzPts val="1400"/>
              <a:buChar char="●"/>
            </a:pPr>
            <a:r>
              <a:rPr lang="en" sz="1600">
                <a:solidFill>
                  <a:srgbClr val="000000"/>
                </a:solidFill>
              </a:rPr>
              <a:t>Understand their most positive and uncomfortable experiences shopping and why</a:t>
            </a:r>
            <a:endParaRPr sz="1600">
              <a:solidFill>
                <a:srgbClr val="000000"/>
              </a:solidFill>
            </a:endParaRPr>
          </a:p>
          <a:p>
            <a:pPr indent="-330200" lvl="0" marL="457200" rtl="0" algn="l">
              <a:lnSpc>
                <a:spcPct val="90000"/>
              </a:lnSpc>
              <a:spcBef>
                <a:spcPts val="0"/>
              </a:spcBef>
              <a:spcAft>
                <a:spcPts val="0"/>
              </a:spcAft>
              <a:buClr>
                <a:srgbClr val="000000"/>
              </a:buClr>
              <a:buSzPts val="1600"/>
              <a:buChar char="●"/>
            </a:pPr>
            <a:r>
              <a:rPr lang="en" sz="1600">
                <a:solidFill>
                  <a:srgbClr val="000000"/>
                </a:solidFill>
              </a:rPr>
              <a:t>Capture the emotions at each point in the process</a:t>
            </a:r>
            <a:endParaRPr sz="1600">
              <a:solidFill>
                <a:srgbClr val="000000"/>
              </a:solidFill>
            </a:endParaRPr>
          </a:p>
          <a:p>
            <a:pPr indent="-330200" lvl="0" marL="457200" rtl="0" algn="l">
              <a:lnSpc>
                <a:spcPct val="90000"/>
              </a:lnSpc>
              <a:spcBef>
                <a:spcPts val="0"/>
              </a:spcBef>
              <a:spcAft>
                <a:spcPts val="0"/>
              </a:spcAft>
              <a:buClr>
                <a:srgbClr val="000000"/>
              </a:buClr>
              <a:buSzPts val="1600"/>
              <a:buChar char="●"/>
            </a:pPr>
            <a:r>
              <a:rPr lang="en" sz="1600">
                <a:solidFill>
                  <a:srgbClr val="000000"/>
                </a:solidFill>
              </a:rPr>
              <a:t>What are the biggest changes they have faced from pre/post pandemic</a:t>
            </a:r>
            <a:endParaRPr sz="1600">
              <a:solidFill>
                <a:srgbClr val="000000"/>
              </a:solidFill>
            </a:endParaRPr>
          </a:p>
          <a:p>
            <a:pPr indent="-330200" lvl="0" marL="457200" rtl="0" algn="l">
              <a:lnSpc>
                <a:spcPct val="90000"/>
              </a:lnSpc>
              <a:spcBef>
                <a:spcPts val="0"/>
              </a:spcBef>
              <a:spcAft>
                <a:spcPts val="0"/>
              </a:spcAft>
              <a:buClr>
                <a:srgbClr val="000000"/>
              </a:buClr>
              <a:buSzPts val="1600"/>
              <a:buChar char="●"/>
            </a:pPr>
            <a:r>
              <a:rPr lang="en" sz="1600">
                <a:solidFill>
                  <a:srgbClr val="000000"/>
                </a:solidFill>
              </a:rPr>
              <a:t>How have perceptions about expenses changed</a:t>
            </a:r>
            <a:endParaRPr sz="1600">
              <a:solidFill>
                <a:srgbClr val="000000"/>
              </a:solidFill>
            </a:endParaRPr>
          </a:p>
          <a:p>
            <a:pPr indent="0" lvl="0" marL="0" rtl="0" algn="l">
              <a:spcBef>
                <a:spcPts val="0"/>
              </a:spcBef>
              <a:spcAft>
                <a:spcPts val="1600"/>
              </a:spcAft>
              <a:buNone/>
            </a:pPr>
            <a:r>
              <a:t/>
            </a:r>
            <a:endParaRPr/>
          </a:p>
        </p:txBody>
      </p:sp>
      <p:pic>
        <p:nvPicPr>
          <p:cNvPr id="184" name="Google Shape;184;p26"/>
          <p:cNvPicPr preferRelativeResize="0"/>
          <p:nvPr/>
        </p:nvPicPr>
        <p:blipFill>
          <a:blip r:embed="rId3">
            <a:alphaModFix/>
          </a:blip>
          <a:stretch>
            <a:fillRect/>
          </a:stretch>
        </p:blipFill>
        <p:spPr>
          <a:xfrm>
            <a:off x="4916225" y="1611750"/>
            <a:ext cx="3516726" cy="24864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Concerns &amp; Limitations</a:t>
            </a:r>
            <a:endParaRPr/>
          </a:p>
        </p:txBody>
      </p:sp>
      <p:sp>
        <p:nvSpPr>
          <p:cNvPr id="190" name="Google Shape;190;p27"/>
          <p:cNvSpPr txBox="1"/>
          <p:nvPr>
            <p:ph idx="1" type="body"/>
          </p:nvPr>
        </p:nvSpPr>
        <p:spPr>
          <a:xfrm>
            <a:off x="729325" y="2078875"/>
            <a:ext cx="7688400" cy="2612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How might participant profiles be skewed?</a:t>
            </a:r>
            <a:endParaRPr sz="15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Financial background of participants can have a great affect on their necessity</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Peer pressure in shopping </a:t>
            </a:r>
            <a:r>
              <a:rPr lang="en" sz="1300">
                <a:solidFill>
                  <a:srgbClr val="000000"/>
                </a:solidFill>
                <a:latin typeface="Arial"/>
                <a:ea typeface="Arial"/>
                <a:cs typeface="Arial"/>
                <a:sym typeface="Arial"/>
              </a:rPr>
              <a:t>can affect participants’ shopping style</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Lifestyles and eating habits can cause different demand on goods</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Culture background of participants can lead them to different place to shop</a:t>
            </a:r>
            <a:endParaRPr sz="1300">
              <a:solidFill>
                <a:srgbClr val="000000"/>
              </a:solidFill>
              <a:latin typeface="Arial"/>
              <a:ea typeface="Arial"/>
              <a:cs typeface="Arial"/>
              <a:sym typeface="Arial"/>
            </a:endParaRPr>
          </a:p>
          <a:p>
            <a:pPr indent="0" lvl="0" marL="0" rtl="0" algn="l">
              <a:spcBef>
                <a:spcPts val="0"/>
              </a:spcBef>
              <a:spcAft>
                <a:spcPts val="0"/>
              </a:spcAft>
              <a:buNone/>
            </a:pPr>
            <a:r>
              <a:t/>
            </a:r>
            <a:endParaRPr sz="1500">
              <a:solidFill>
                <a:srgbClr val="000000"/>
              </a:solidFill>
              <a:latin typeface="Arial"/>
              <a:ea typeface="Arial"/>
              <a:cs typeface="Arial"/>
              <a:sym typeface="Arial"/>
            </a:endParaRPr>
          </a:p>
          <a:p>
            <a:pPr indent="-323850" lvl="0" marL="457200" rtl="0" algn="l">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In what ways might your approach be biasing the insights?</a:t>
            </a:r>
            <a:endParaRPr sz="15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Researchers personal relationship with participants which might lead to some bias</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People may not remember the stuff they bought- Memory vs Facts</a:t>
            </a:r>
            <a:endParaRPr sz="1300">
              <a:solidFill>
                <a:srgbClr val="000000"/>
              </a:solidFill>
              <a:latin typeface="Arial"/>
              <a:ea typeface="Arial"/>
              <a:cs typeface="Arial"/>
              <a:sym typeface="Arial"/>
            </a:endParaRPr>
          </a:p>
          <a:p>
            <a:pPr indent="-311150" lvl="1" marL="914400" rtl="0" algn="l">
              <a:spcBef>
                <a:spcPts val="0"/>
              </a:spcBef>
              <a:spcAft>
                <a:spcPts val="0"/>
              </a:spcAft>
              <a:buClr>
                <a:srgbClr val="000000"/>
              </a:buClr>
              <a:buSzPts val="1300"/>
              <a:buFont typeface="Arial"/>
              <a:buChar char="○"/>
            </a:pPr>
            <a:r>
              <a:rPr lang="en" sz="1300">
                <a:solidFill>
                  <a:srgbClr val="000000"/>
                </a:solidFill>
                <a:latin typeface="Arial"/>
                <a:ea typeface="Arial"/>
                <a:cs typeface="Arial"/>
                <a:sym typeface="Arial"/>
              </a:rPr>
              <a:t>Participants my hiding information from Researchers that they don’t want to talk about</a:t>
            </a:r>
            <a:endParaRPr sz="13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3200">
                <a:solidFill>
                  <a:srgbClr val="000000"/>
                </a:solidFill>
                <a:latin typeface="Arial"/>
                <a:ea typeface="Arial"/>
                <a:cs typeface="Arial"/>
                <a:sym typeface="Arial"/>
              </a:rPr>
              <a:t>Ways to Mitigate </a:t>
            </a:r>
            <a:endParaRPr/>
          </a:p>
        </p:txBody>
      </p:sp>
      <p:sp>
        <p:nvSpPr>
          <p:cNvPr id="196" name="Google Shape;196;p28"/>
          <p:cNvSpPr txBox="1"/>
          <p:nvPr>
            <p:ph idx="1" type="body"/>
          </p:nvPr>
        </p:nvSpPr>
        <p:spPr>
          <a:xfrm>
            <a:off x="729325" y="2078875"/>
            <a:ext cx="76884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Ensuring confidentiality of the </a:t>
            </a:r>
            <a:r>
              <a:rPr lang="en" sz="1400">
                <a:solidFill>
                  <a:srgbClr val="000000"/>
                </a:solidFill>
                <a:latin typeface="Arial"/>
                <a:ea typeface="Arial"/>
                <a:cs typeface="Arial"/>
                <a:sym typeface="Arial"/>
              </a:rPr>
              <a:t>research</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Standardized Questions and Approach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Second Member form research team reviewing participant answers to avoid researcher bias</a:t>
            </a:r>
            <a:endParaRPr sz="1400">
              <a:solidFill>
                <a:srgbClr val="333333"/>
              </a:solidFill>
              <a:highlight>
                <a:srgbClr val="FFFFFF"/>
              </a:highlight>
              <a:latin typeface="Arial"/>
              <a:ea typeface="Arial"/>
              <a:cs typeface="Arial"/>
              <a:sym typeface="Arial"/>
            </a:endParaRPr>
          </a:p>
          <a:p>
            <a:pPr indent="-317500" lvl="0" marL="457200" rtl="0" algn="l">
              <a:lnSpc>
                <a:spcPct val="110000"/>
              </a:lnSpc>
              <a:spcBef>
                <a:spcPts val="0"/>
              </a:spcBef>
              <a:spcAft>
                <a:spcPts val="0"/>
              </a:spcAft>
              <a:buClr>
                <a:srgbClr val="000000"/>
              </a:buClr>
              <a:buSzPts val="1400"/>
              <a:buFont typeface="Arial"/>
              <a:buChar char="●"/>
            </a:pPr>
            <a:r>
              <a:rPr lang="en" sz="1400">
                <a:solidFill>
                  <a:srgbClr val="000000"/>
                </a:solidFill>
                <a:highlight>
                  <a:srgbClr val="FFFFFF"/>
                </a:highlight>
                <a:latin typeface="Roboto"/>
                <a:ea typeface="Roboto"/>
                <a:cs typeface="Roboto"/>
                <a:sym typeface="Roboto"/>
              </a:rPr>
              <a:t>Ask the people who provided the data whether your interpretations seem to be representative of their beliefs</a:t>
            </a:r>
            <a:endParaRPr>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Reflection</a:t>
            </a:r>
            <a:endParaRPr/>
          </a:p>
        </p:txBody>
      </p:sp>
      <p:sp>
        <p:nvSpPr>
          <p:cNvPr id="202" name="Google Shape;202;p29"/>
          <p:cNvSpPr txBox="1"/>
          <p:nvPr>
            <p:ph idx="1" type="body"/>
          </p:nvPr>
        </p:nvSpPr>
        <p:spPr>
          <a:xfrm>
            <a:off x="729450" y="2078875"/>
            <a:ext cx="3774300" cy="2636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Sample size is small at only 12 people. A larger sample is necessary to gain a more accurate insight to what is really going on</a:t>
            </a:r>
            <a:endParaRPr/>
          </a:p>
          <a:p>
            <a:pPr indent="-311150" lvl="0" marL="457200" rtl="0" algn="l">
              <a:spcBef>
                <a:spcPts val="0"/>
              </a:spcBef>
              <a:spcAft>
                <a:spcPts val="0"/>
              </a:spcAft>
              <a:buSzPts val="1300"/>
              <a:buChar char="●"/>
            </a:pPr>
            <a:r>
              <a:rPr lang="en"/>
              <a:t>Our group works very well together and have hit virtually no roadblocks and have agreed on the processes and minutia</a:t>
            </a:r>
            <a:endParaRPr/>
          </a:p>
          <a:p>
            <a:pPr indent="0" lvl="0" marL="457200" rtl="0" algn="l">
              <a:spcBef>
                <a:spcPts val="1600"/>
              </a:spcBef>
              <a:spcAft>
                <a:spcPts val="1600"/>
              </a:spcAft>
              <a:buNone/>
            </a:pPr>
            <a:r>
              <a:t/>
            </a:r>
            <a:endParaRPr/>
          </a:p>
        </p:txBody>
      </p:sp>
      <p:sp>
        <p:nvSpPr>
          <p:cNvPr id="203" name="Google Shape;203;p29"/>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Concerned about not being able to do anything about the problem we uncover. We may be able to see what’s wrong but fixing it is another story</a:t>
            </a:r>
            <a:endParaRPr/>
          </a:p>
          <a:p>
            <a:pPr indent="-311150" lvl="0" marL="457200" rtl="0" algn="l">
              <a:spcBef>
                <a:spcPts val="0"/>
              </a:spcBef>
              <a:spcAft>
                <a:spcPts val="0"/>
              </a:spcAft>
              <a:buSzPts val="1300"/>
              <a:buChar char="●"/>
            </a:pPr>
            <a:r>
              <a:rPr lang="en"/>
              <a:t>Realized how important it is for the research process to flow correctly. Finding out which methods to use put into perspective that you can’t just shotgun random methods to gain insight</a:t>
            </a:r>
            <a:endParaRPr/>
          </a:p>
          <a:p>
            <a:pPr indent="0" lvl="0" marL="457200" rtl="0" algn="l">
              <a:spcBef>
                <a:spcPts val="1600"/>
              </a:spcBef>
              <a:spcAft>
                <a:spcPts val="1600"/>
              </a:spcAft>
              <a:buNone/>
            </a:pPr>
            <a:r>
              <a:t/>
            </a:r>
            <a:endParaRPr/>
          </a:p>
        </p:txBody>
      </p:sp>
      <p:pic>
        <p:nvPicPr>
          <p:cNvPr id="204" name="Google Shape;204;p29"/>
          <p:cNvPicPr preferRelativeResize="0"/>
          <p:nvPr/>
        </p:nvPicPr>
        <p:blipFill>
          <a:blip r:embed="rId3">
            <a:alphaModFix/>
          </a:blip>
          <a:stretch>
            <a:fillRect/>
          </a:stretch>
        </p:blipFill>
        <p:spPr>
          <a:xfrm>
            <a:off x="3184325" y="518949"/>
            <a:ext cx="2775350" cy="1559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Shopping Habits in a Post-Pandemic World Among 20-24 Year Old Students Living Independently</a:t>
            </a:r>
            <a:endParaRPr sz="3700"/>
          </a:p>
        </p:txBody>
      </p:sp>
      <p:sp>
        <p:nvSpPr>
          <p:cNvPr id="92" name="Google Shape;92;p14"/>
          <p:cNvSpPr txBox="1"/>
          <p:nvPr>
            <p:ph idx="1" type="subTitle"/>
          </p:nvPr>
        </p:nvSpPr>
        <p:spPr>
          <a:xfrm>
            <a:off x="729452" y="37087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Vennela Gajjala, Haoyang Li, Mounika Tarigopula, Noah Placke</a:t>
            </a:r>
            <a:endParaRPr/>
          </a:p>
          <a:p>
            <a:pPr indent="0" lvl="0" marL="0" rtl="0" algn="l">
              <a:spcBef>
                <a:spcPts val="0"/>
              </a:spcBef>
              <a:spcAft>
                <a:spcPts val="0"/>
              </a:spcAft>
              <a:buNone/>
            </a:pPr>
            <a:r>
              <a:rPr lang="en"/>
              <a:t>Team S.A.C.S (Students Against Comic Sans)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5"/>
          <p:cNvSpPr txBox="1"/>
          <p:nvPr>
            <p:ph type="title"/>
          </p:nvPr>
        </p:nvSpPr>
        <p:spPr>
          <a:xfrm>
            <a:off x="815175" y="232075"/>
            <a:ext cx="7021200" cy="220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 Related:</a:t>
            </a:r>
            <a:endParaRPr/>
          </a:p>
        </p:txBody>
      </p:sp>
      <p:sp>
        <p:nvSpPr>
          <p:cNvPr id="98" name="Google Shape;98;p15"/>
          <p:cNvSpPr txBox="1"/>
          <p:nvPr>
            <p:ph idx="4294967295" type="body"/>
          </p:nvPr>
        </p:nvSpPr>
        <p:spPr>
          <a:xfrm>
            <a:off x="727650" y="1636250"/>
            <a:ext cx="7688700" cy="22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Goal: To better understand how shopping habits of students in their early 20s living alone have </a:t>
            </a:r>
            <a:r>
              <a:rPr lang="en">
                <a:solidFill>
                  <a:srgbClr val="FFFFFF"/>
                </a:solidFill>
              </a:rPr>
              <a:t>transformed</a:t>
            </a:r>
            <a:r>
              <a:rPr lang="en">
                <a:solidFill>
                  <a:srgbClr val="FFFFFF"/>
                </a:solidFill>
              </a:rPr>
              <a:t> due to the pandemic </a:t>
            </a:r>
            <a:endParaRPr>
              <a:solidFill>
                <a:srgbClr val="FFFFFF"/>
              </a:solidFill>
            </a:endParaRPr>
          </a:p>
          <a:p>
            <a:pPr indent="0" lvl="0" marL="0" rtl="0" algn="l">
              <a:spcBef>
                <a:spcPts val="1600"/>
              </a:spcBef>
              <a:spcAft>
                <a:spcPts val="0"/>
              </a:spcAft>
              <a:buNone/>
            </a:pPr>
            <a:r>
              <a:rPr lang="en">
                <a:solidFill>
                  <a:srgbClr val="FFFFFF"/>
                </a:solidFill>
              </a:rPr>
              <a:t>Insights we hope to gain:</a:t>
            </a:r>
            <a:endParaRPr>
              <a:solidFill>
                <a:srgbClr val="FFFFFF"/>
              </a:solidFill>
            </a:endParaRPr>
          </a:p>
          <a:p>
            <a:pPr indent="-311150" lvl="0" marL="457200" rtl="0" algn="l">
              <a:spcBef>
                <a:spcPts val="1600"/>
              </a:spcBef>
              <a:spcAft>
                <a:spcPts val="0"/>
              </a:spcAft>
              <a:buClr>
                <a:srgbClr val="FFFFFF"/>
              </a:buClr>
              <a:buSzPts val="1300"/>
              <a:buChar char="●"/>
            </a:pPr>
            <a:r>
              <a:rPr lang="en">
                <a:solidFill>
                  <a:srgbClr val="FFFFFF"/>
                </a:solidFill>
              </a:rPr>
              <a:t>Understand what products and services people value most during this pandemic</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How people value money in a time where income can be uncertain</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How have attitudes and emotions towards shopping and its experience changed </a:t>
            </a:r>
            <a:r>
              <a:rPr lang="en">
                <a:solidFill>
                  <a:srgbClr val="FFFFFF"/>
                </a:solidFill>
              </a:rPr>
              <a:t>overtime</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What are the positives and negatives about people's experiences shopping during the pandemic</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What additional value do people want their shopping experience to bring them</a:t>
            </a:r>
            <a:endParaRPr>
              <a:solidFill>
                <a:srgbClr val="FFFFFF"/>
              </a:solidFill>
            </a:endParaRPr>
          </a:p>
          <a:p>
            <a:pPr indent="0" lvl="0" marL="45720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Approach</a:t>
            </a:r>
            <a:r>
              <a:rPr lang="en"/>
              <a:t> </a:t>
            </a:r>
            <a:endParaRPr/>
          </a:p>
        </p:txBody>
      </p:sp>
      <p:sp>
        <p:nvSpPr>
          <p:cNvPr id="104" name="Google Shape;104;p16"/>
          <p:cNvSpPr txBox="1"/>
          <p:nvPr>
            <p:ph idx="1" type="body"/>
          </p:nvPr>
        </p:nvSpPr>
        <p:spPr>
          <a:xfrm>
            <a:off x="729325" y="2078875"/>
            <a:ext cx="76350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Number of Participants: 12 (3 per researcher)</a:t>
            </a:r>
            <a:endParaRPr/>
          </a:p>
          <a:p>
            <a:pPr indent="-311150" lvl="0" marL="457200" rtl="0" algn="l">
              <a:spcBef>
                <a:spcPts val="0"/>
              </a:spcBef>
              <a:spcAft>
                <a:spcPts val="0"/>
              </a:spcAft>
              <a:buSzPts val="1300"/>
              <a:buChar char="●"/>
            </a:pPr>
            <a:r>
              <a:rPr lang="en"/>
              <a:t>Recruitment Strategy: Through researcher personal connections</a:t>
            </a:r>
            <a:endParaRPr/>
          </a:p>
          <a:p>
            <a:pPr indent="-311150" lvl="0" marL="457200" rtl="0" algn="l">
              <a:spcBef>
                <a:spcPts val="0"/>
              </a:spcBef>
              <a:spcAft>
                <a:spcPts val="0"/>
              </a:spcAft>
              <a:buSzPts val="1300"/>
              <a:buChar char="●"/>
            </a:pPr>
            <a:r>
              <a:rPr lang="en"/>
              <a:t>Order of Research: Photo Elicitation → Concentric Circles → Personal Interview</a:t>
            </a:r>
            <a:endParaRPr/>
          </a:p>
          <a:p>
            <a:pPr indent="-311150" lvl="0" marL="457200" rtl="0" algn="l">
              <a:spcBef>
                <a:spcPts val="0"/>
              </a:spcBef>
              <a:spcAft>
                <a:spcPts val="0"/>
              </a:spcAft>
              <a:buSzPts val="1300"/>
              <a:buChar char="●"/>
            </a:pPr>
            <a:r>
              <a:rPr lang="en"/>
              <a:t>Research</a:t>
            </a:r>
            <a:r>
              <a:rPr lang="en"/>
              <a:t> Environment: All research will be conducted virtually over zoom</a:t>
            </a:r>
            <a:endParaRPr/>
          </a:p>
          <a:p>
            <a:pPr indent="-311150" lvl="0" marL="457200" rtl="0" algn="l">
              <a:spcBef>
                <a:spcPts val="0"/>
              </a:spcBef>
              <a:spcAft>
                <a:spcPts val="0"/>
              </a:spcAft>
              <a:buSzPts val="1300"/>
              <a:buChar char="●"/>
            </a:pPr>
            <a:r>
              <a:rPr lang="en"/>
              <a:t>Structure of Research:</a:t>
            </a:r>
            <a:endParaRPr/>
          </a:p>
          <a:p>
            <a:pPr indent="-298450" lvl="1" marL="1828800" rtl="0" algn="l">
              <a:spcBef>
                <a:spcPts val="0"/>
              </a:spcBef>
              <a:spcAft>
                <a:spcPts val="0"/>
              </a:spcAft>
              <a:buSzPts val="1100"/>
              <a:buChar char="○"/>
            </a:pPr>
            <a:r>
              <a:rPr lang="en"/>
              <a:t>Participants will send pictures to the research team before they meet with a researcher</a:t>
            </a:r>
            <a:endParaRPr/>
          </a:p>
          <a:p>
            <a:pPr indent="-298450" lvl="1" marL="1828800" rtl="0" algn="l">
              <a:spcBef>
                <a:spcPts val="0"/>
              </a:spcBef>
              <a:spcAft>
                <a:spcPts val="0"/>
              </a:spcAft>
              <a:buSzPts val="1100"/>
              <a:buChar char="○"/>
            </a:pPr>
            <a:r>
              <a:rPr lang="en"/>
              <a:t>Next, they will fill out the </a:t>
            </a:r>
            <a:r>
              <a:rPr lang="en"/>
              <a:t>Concentric</a:t>
            </a:r>
            <a:r>
              <a:rPr lang="en"/>
              <a:t> Circles with the researcher over Zoom</a:t>
            </a:r>
            <a:endParaRPr/>
          </a:p>
          <a:p>
            <a:pPr indent="-298450" lvl="1" marL="1828800" rtl="0" algn="l">
              <a:spcBef>
                <a:spcPts val="0"/>
              </a:spcBef>
              <a:spcAft>
                <a:spcPts val="0"/>
              </a:spcAft>
              <a:buSzPts val="1100"/>
              <a:buChar char="○"/>
            </a:pPr>
            <a:r>
              <a:rPr lang="en"/>
              <a:t>Lastly they will be interviewed using a standardized list of question (researchers ask follow ups as needed)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727800" y="6864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College Kid Chester</a:t>
            </a:r>
            <a:endParaRPr sz="1600"/>
          </a:p>
        </p:txBody>
      </p:sp>
      <p:sp>
        <p:nvSpPr>
          <p:cNvPr id="110" name="Google Shape;110;p17"/>
          <p:cNvSpPr/>
          <p:nvPr/>
        </p:nvSpPr>
        <p:spPr>
          <a:xfrm>
            <a:off x="503625" y="1435900"/>
            <a:ext cx="1757400" cy="1703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503625" y="3396850"/>
            <a:ext cx="4704300" cy="1435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txBox="1"/>
          <p:nvPr/>
        </p:nvSpPr>
        <p:spPr>
          <a:xfrm>
            <a:off x="707225" y="1585925"/>
            <a:ext cx="11145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Picture</a:t>
            </a:r>
            <a:endParaRPr>
              <a:latin typeface="Lato"/>
              <a:ea typeface="Lato"/>
              <a:cs typeface="Lato"/>
              <a:sym typeface="Lato"/>
            </a:endParaRPr>
          </a:p>
        </p:txBody>
      </p:sp>
      <p:sp>
        <p:nvSpPr>
          <p:cNvPr id="113" name="Google Shape;113;p17"/>
          <p:cNvSpPr txBox="1"/>
          <p:nvPr/>
        </p:nvSpPr>
        <p:spPr>
          <a:xfrm>
            <a:off x="621525" y="3396850"/>
            <a:ext cx="4468500" cy="12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Story:</a:t>
            </a:r>
            <a:r>
              <a:rPr lang="en" sz="1200">
                <a:latin typeface="Lato"/>
                <a:ea typeface="Lato"/>
                <a:cs typeface="Lato"/>
                <a:sym typeface="Lato"/>
              </a:rPr>
              <a:t> Chad is a college kid who has lived away from their parents for at least a year. Chad is money conscious but doesn’t mind spending a few bucks on the nicer things when needed. He continued to live away from home during the pandemic. Since the pandemic became more serious, Chad wonders what he should spend his money on as times change and the future is uncertain.</a:t>
            </a:r>
            <a:endParaRPr sz="1200">
              <a:latin typeface="Lato"/>
              <a:ea typeface="Lato"/>
              <a:cs typeface="Lato"/>
              <a:sym typeface="Lato"/>
            </a:endParaRPr>
          </a:p>
        </p:txBody>
      </p:sp>
      <p:sp>
        <p:nvSpPr>
          <p:cNvPr id="114" name="Google Shape;114;p17"/>
          <p:cNvSpPr/>
          <p:nvPr/>
        </p:nvSpPr>
        <p:spPr>
          <a:xfrm>
            <a:off x="2518175" y="1435900"/>
            <a:ext cx="2689800" cy="1703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txBox="1"/>
          <p:nvPr/>
        </p:nvSpPr>
        <p:spPr>
          <a:xfrm>
            <a:off x="2625325" y="1532325"/>
            <a:ext cx="2518200" cy="15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Demographics:</a:t>
            </a:r>
            <a:endParaRPr b="1"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Age: 22</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Income: Middle Class</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Location: Texas</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Education: Some College</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Relationship Status: Not Married</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Employment: Full Time Student</a:t>
            </a:r>
            <a:endParaRPr sz="1200">
              <a:latin typeface="Lato"/>
              <a:ea typeface="Lato"/>
              <a:cs typeface="Lato"/>
              <a:sym typeface="Lato"/>
            </a:endParaRPr>
          </a:p>
        </p:txBody>
      </p:sp>
      <p:sp>
        <p:nvSpPr>
          <p:cNvPr id="116" name="Google Shape;116;p17"/>
          <p:cNvSpPr/>
          <p:nvPr/>
        </p:nvSpPr>
        <p:spPr>
          <a:xfrm>
            <a:off x="5332225" y="1435900"/>
            <a:ext cx="3084000" cy="1135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p:cNvSpPr/>
          <p:nvPr/>
        </p:nvSpPr>
        <p:spPr>
          <a:xfrm>
            <a:off x="5332225" y="2850525"/>
            <a:ext cx="3639000" cy="198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8" name="Google Shape;118;p17"/>
          <p:cNvSpPr txBox="1"/>
          <p:nvPr/>
        </p:nvSpPr>
        <p:spPr>
          <a:xfrm>
            <a:off x="5379250" y="1521625"/>
            <a:ext cx="2893200" cy="9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Description</a:t>
            </a:r>
            <a:r>
              <a:rPr lang="en" sz="1200">
                <a:latin typeface="Lato"/>
                <a:ea typeface="Lato"/>
                <a:cs typeface="Lato"/>
                <a:sym typeface="Lato"/>
              </a:rPr>
              <a:t>: Student committed full time to studying at a University in the state of Texas who values their independence.</a:t>
            </a:r>
            <a:endParaRPr sz="1200">
              <a:latin typeface="Lato"/>
              <a:ea typeface="Lato"/>
              <a:cs typeface="Lato"/>
              <a:sym typeface="Lato"/>
            </a:endParaRPr>
          </a:p>
        </p:txBody>
      </p:sp>
      <p:sp>
        <p:nvSpPr>
          <p:cNvPr id="119" name="Google Shape;119;p17"/>
          <p:cNvSpPr txBox="1"/>
          <p:nvPr/>
        </p:nvSpPr>
        <p:spPr>
          <a:xfrm>
            <a:off x="5385775" y="2850350"/>
            <a:ext cx="3585600" cy="19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Personality:</a:t>
            </a:r>
            <a:endParaRPr b="1"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Organized</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Health-conscious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Spend-wise</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Studious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Enjoys eating at home</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Concerned about pandemic safety</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Socialite</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Independent</a:t>
            </a:r>
            <a:endParaRPr sz="1200">
              <a:latin typeface="Lato"/>
              <a:ea typeface="Lato"/>
              <a:cs typeface="Lato"/>
              <a:sym typeface="Lato"/>
            </a:endParaRPr>
          </a:p>
        </p:txBody>
      </p:sp>
      <p:pic>
        <p:nvPicPr>
          <p:cNvPr id="120" name="Google Shape;120;p17"/>
          <p:cNvPicPr preferRelativeResize="0"/>
          <p:nvPr/>
        </p:nvPicPr>
        <p:blipFill>
          <a:blip r:embed="rId3">
            <a:alphaModFix/>
          </a:blip>
          <a:stretch>
            <a:fillRect/>
          </a:stretch>
        </p:blipFill>
        <p:spPr>
          <a:xfrm>
            <a:off x="397825" y="1395600"/>
            <a:ext cx="1949075" cy="18272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College Kid Chester? </a:t>
            </a:r>
            <a:endParaRPr/>
          </a:p>
        </p:txBody>
      </p:sp>
      <p:sp>
        <p:nvSpPr>
          <p:cNvPr id="126" name="Google Shape;126;p1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Students as a whole were </a:t>
            </a:r>
            <a:r>
              <a:rPr lang="en"/>
              <a:t>severely</a:t>
            </a:r>
            <a:r>
              <a:rPr lang="en"/>
              <a:t> affected by the pandemic in terms of education, housing etc</a:t>
            </a:r>
            <a:endParaRPr/>
          </a:p>
          <a:p>
            <a:pPr indent="-311150" lvl="0" marL="457200" rtl="0" algn="l">
              <a:spcBef>
                <a:spcPts val="0"/>
              </a:spcBef>
              <a:spcAft>
                <a:spcPts val="0"/>
              </a:spcAft>
              <a:buSzPts val="1300"/>
              <a:buChar char="●"/>
            </a:pPr>
            <a:r>
              <a:rPr lang="en"/>
              <a:t>Unaware of the extent of change in their lives over this time</a:t>
            </a:r>
            <a:endParaRPr/>
          </a:p>
          <a:p>
            <a:pPr indent="-311150" lvl="0" marL="457200" rtl="0" algn="l">
              <a:spcBef>
                <a:spcPts val="0"/>
              </a:spcBef>
              <a:spcAft>
                <a:spcPts val="0"/>
              </a:spcAft>
              <a:buSzPts val="1300"/>
              <a:buChar char="●"/>
            </a:pPr>
            <a:r>
              <a:rPr lang="en"/>
              <a:t>Seeking solutions to </a:t>
            </a:r>
            <a:r>
              <a:rPr lang="en"/>
              <a:t>alleviate</a:t>
            </a:r>
            <a:r>
              <a:rPr lang="en"/>
              <a:t> anxiety about day to day tasks?</a:t>
            </a:r>
            <a:endParaRPr/>
          </a:p>
          <a:p>
            <a:pPr indent="-311150" lvl="0" marL="457200" rtl="0" algn="l">
              <a:spcBef>
                <a:spcPts val="0"/>
              </a:spcBef>
              <a:spcAft>
                <a:spcPts val="0"/>
              </a:spcAft>
              <a:buSzPts val="1300"/>
              <a:buChar char="●"/>
            </a:pPr>
            <a:r>
              <a:rPr lang="en"/>
              <a:t>Make a health and pandemic </a:t>
            </a:r>
            <a:r>
              <a:rPr lang="en"/>
              <a:t>conscious</a:t>
            </a:r>
            <a:r>
              <a:rPr lang="en"/>
              <a:t> college student feel safe shopping and make sure they have access to all products</a:t>
            </a:r>
            <a:endParaRPr/>
          </a:p>
        </p:txBody>
      </p:sp>
      <p:pic>
        <p:nvPicPr>
          <p:cNvPr id="127" name="Google Shape;127;p18"/>
          <p:cNvPicPr preferRelativeResize="0"/>
          <p:nvPr/>
        </p:nvPicPr>
        <p:blipFill rotWithShape="1">
          <a:blip r:embed="rId3">
            <a:alphaModFix/>
          </a:blip>
          <a:srcRect b="0" l="0" r="25788" t="0"/>
          <a:stretch/>
        </p:blipFill>
        <p:spPr>
          <a:xfrm>
            <a:off x="4924925" y="738525"/>
            <a:ext cx="4219075" cy="1912174"/>
          </a:xfrm>
          <a:prstGeom prst="rect">
            <a:avLst/>
          </a:prstGeom>
          <a:noFill/>
          <a:ln>
            <a:noFill/>
          </a:ln>
        </p:spPr>
      </p:pic>
      <p:sp>
        <p:nvSpPr>
          <p:cNvPr id="128" name="Google Shape;128;p18"/>
          <p:cNvSpPr txBox="1"/>
          <p:nvPr>
            <p:ph idx="2" type="body"/>
          </p:nvPr>
        </p:nvSpPr>
        <p:spPr>
          <a:xfrm>
            <a:off x="4686479" y="2650700"/>
            <a:ext cx="3774300" cy="2261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a:t>Questions to Ask:</a:t>
            </a:r>
            <a:endParaRPr b="1"/>
          </a:p>
          <a:p>
            <a:pPr indent="-311150" lvl="0" marL="457200" rtl="0" algn="l">
              <a:spcBef>
                <a:spcPts val="1600"/>
              </a:spcBef>
              <a:spcAft>
                <a:spcPts val="0"/>
              </a:spcAft>
              <a:buSzPts val="1300"/>
              <a:buChar char="●"/>
            </a:pPr>
            <a:r>
              <a:rPr lang="en"/>
              <a:t>Who do you live with? Alone or roommates? How many?</a:t>
            </a:r>
            <a:endParaRPr/>
          </a:p>
          <a:p>
            <a:pPr indent="-311150" lvl="0" marL="457200" rtl="0" algn="l">
              <a:spcBef>
                <a:spcPts val="0"/>
              </a:spcBef>
              <a:spcAft>
                <a:spcPts val="0"/>
              </a:spcAft>
              <a:buSzPts val="1300"/>
              <a:buChar char="●"/>
            </a:pPr>
            <a:r>
              <a:rPr lang="en"/>
              <a:t>How do you currently pay for the things you need day to day?</a:t>
            </a:r>
            <a:endParaRPr/>
          </a:p>
          <a:p>
            <a:pPr indent="-311150" lvl="0" marL="457200" rtl="0" algn="l">
              <a:spcBef>
                <a:spcPts val="0"/>
              </a:spcBef>
              <a:spcAft>
                <a:spcPts val="0"/>
              </a:spcAft>
              <a:buSzPts val="1300"/>
              <a:buChar char="●"/>
            </a:pPr>
            <a:r>
              <a:rPr lang="en"/>
              <a:t>What are your biggest concerns during the pandemic?</a:t>
            </a:r>
            <a:endParaRPr/>
          </a:p>
          <a:p>
            <a:pPr indent="-311150" lvl="0" marL="457200" rtl="0" algn="l">
              <a:spcBef>
                <a:spcPts val="0"/>
              </a:spcBef>
              <a:spcAft>
                <a:spcPts val="0"/>
              </a:spcAft>
              <a:buSzPts val="1300"/>
              <a:buChar char="●"/>
            </a:pPr>
            <a:r>
              <a:rPr lang="en"/>
              <a:t>How do you feel about the future?</a:t>
            </a:r>
            <a:endParaRPr/>
          </a:p>
        </p:txBody>
      </p:sp>
      <p:sp>
        <p:nvSpPr>
          <p:cNvPr id="129" name="Google Shape;129;p18"/>
          <p:cNvSpPr txBox="1"/>
          <p:nvPr/>
        </p:nvSpPr>
        <p:spPr>
          <a:xfrm>
            <a:off x="5032075" y="589325"/>
            <a:ext cx="2153700" cy="33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Previous studies inspired us:</a:t>
            </a:r>
            <a:endParaRPr b="1">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pic>
        <p:nvPicPr>
          <p:cNvPr id="134" name="Google Shape;134;p19"/>
          <p:cNvPicPr preferRelativeResize="0"/>
          <p:nvPr/>
        </p:nvPicPr>
        <p:blipFill>
          <a:blip r:embed="rId3">
            <a:alphaModFix/>
          </a:blip>
          <a:stretch>
            <a:fillRect/>
          </a:stretch>
        </p:blipFill>
        <p:spPr>
          <a:xfrm>
            <a:off x="1498500" y="0"/>
            <a:ext cx="6147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0"/>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College Kid Chester Timeline</a:t>
            </a:r>
            <a:endParaRPr/>
          </a:p>
        </p:txBody>
      </p:sp>
      <p:sp>
        <p:nvSpPr>
          <p:cNvPr id="140" name="Google Shape;140;p20"/>
          <p:cNvSpPr txBox="1"/>
          <p:nvPr>
            <p:ph idx="1" type="body"/>
          </p:nvPr>
        </p:nvSpPr>
        <p:spPr>
          <a:xfrm>
            <a:off x="729450" y="1937425"/>
            <a:ext cx="78822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8:30 am- Wake up and Workout</a:t>
            </a:r>
            <a:endParaRPr/>
          </a:p>
          <a:p>
            <a:pPr indent="0" lvl="0" marL="0" rtl="0" algn="l">
              <a:lnSpc>
                <a:spcPct val="100000"/>
              </a:lnSpc>
              <a:spcBef>
                <a:spcPts val="1600"/>
              </a:spcBef>
              <a:spcAft>
                <a:spcPts val="0"/>
              </a:spcAft>
              <a:buNone/>
            </a:pPr>
            <a:r>
              <a:rPr lang="en"/>
              <a:t>9:30 am- Shower and get Ready</a:t>
            </a:r>
            <a:endParaRPr/>
          </a:p>
          <a:p>
            <a:pPr indent="0" lvl="0" marL="0" rtl="0" algn="l">
              <a:lnSpc>
                <a:spcPct val="100000"/>
              </a:lnSpc>
              <a:spcBef>
                <a:spcPts val="1600"/>
              </a:spcBef>
              <a:spcAft>
                <a:spcPts val="0"/>
              </a:spcAft>
              <a:buNone/>
            </a:pPr>
            <a:r>
              <a:rPr lang="en"/>
              <a:t>10:30 am- 1:30pm - Class</a:t>
            </a:r>
            <a:endParaRPr/>
          </a:p>
          <a:p>
            <a:pPr indent="0" lvl="0" marL="0" rtl="0" algn="l">
              <a:lnSpc>
                <a:spcPct val="100000"/>
              </a:lnSpc>
              <a:spcBef>
                <a:spcPts val="1600"/>
              </a:spcBef>
              <a:spcAft>
                <a:spcPts val="0"/>
              </a:spcAft>
              <a:buNone/>
            </a:pPr>
            <a:r>
              <a:rPr lang="en"/>
              <a:t>1:30 pm-2:30 pm - Lunch</a:t>
            </a:r>
            <a:endParaRPr/>
          </a:p>
          <a:p>
            <a:pPr indent="0" lvl="0" marL="0" rtl="0" algn="l">
              <a:lnSpc>
                <a:spcPct val="100000"/>
              </a:lnSpc>
              <a:spcBef>
                <a:spcPts val="1600"/>
              </a:spcBef>
              <a:spcAft>
                <a:spcPts val="0"/>
              </a:spcAft>
              <a:buNone/>
            </a:pPr>
            <a:r>
              <a:rPr lang="en"/>
              <a:t>2:30 pm - 6: 30 pm - Homework </a:t>
            </a:r>
            <a:endParaRPr/>
          </a:p>
          <a:p>
            <a:pPr indent="0" lvl="0" marL="0" rtl="0" algn="l">
              <a:lnSpc>
                <a:spcPct val="100000"/>
              </a:lnSpc>
              <a:spcBef>
                <a:spcPts val="1600"/>
              </a:spcBef>
              <a:spcAft>
                <a:spcPts val="0"/>
              </a:spcAft>
              <a:buNone/>
            </a:pPr>
            <a:r>
              <a:rPr lang="en"/>
              <a:t>6:30 pm- 8:30 pm- </a:t>
            </a:r>
            <a:r>
              <a:rPr lang="en"/>
              <a:t>Miscellaneous</a:t>
            </a:r>
            <a:r>
              <a:rPr lang="en"/>
              <a:t> tasks, Grocery Shops if needed</a:t>
            </a:r>
            <a:endParaRPr/>
          </a:p>
          <a:p>
            <a:pPr indent="0" lvl="0" marL="0" rtl="0" algn="l">
              <a:lnSpc>
                <a:spcPct val="100000"/>
              </a:lnSpc>
              <a:spcBef>
                <a:spcPts val="1600"/>
              </a:spcBef>
              <a:spcAft>
                <a:spcPts val="0"/>
              </a:spcAft>
              <a:buNone/>
            </a:pPr>
            <a:r>
              <a:rPr lang="en"/>
              <a:t>8:30 pm- 9:30 pm- Dinner </a:t>
            </a:r>
            <a:endParaRPr/>
          </a:p>
          <a:p>
            <a:pPr indent="0" lvl="0" marL="0" rtl="0" algn="l">
              <a:lnSpc>
                <a:spcPct val="100000"/>
              </a:lnSpc>
              <a:spcBef>
                <a:spcPts val="1600"/>
              </a:spcBef>
              <a:spcAft>
                <a:spcPts val="1600"/>
              </a:spcAft>
              <a:buNone/>
            </a:pPr>
            <a:r>
              <a:rPr lang="en"/>
              <a:t>11:30 pm- Sleep</a:t>
            </a:r>
            <a:endParaRPr/>
          </a:p>
        </p:txBody>
      </p:sp>
      <p:pic>
        <p:nvPicPr>
          <p:cNvPr id="141" name="Google Shape;141;p20"/>
          <p:cNvPicPr preferRelativeResize="0"/>
          <p:nvPr/>
        </p:nvPicPr>
        <p:blipFill>
          <a:blip r:embed="rId3">
            <a:alphaModFix/>
          </a:blip>
          <a:stretch>
            <a:fillRect/>
          </a:stretch>
        </p:blipFill>
        <p:spPr>
          <a:xfrm>
            <a:off x="5783600" y="1982850"/>
            <a:ext cx="2749975" cy="2321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1"/>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Life in a Pandemic for Chester</a:t>
            </a:r>
            <a:endParaRPr/>
          </a:p>
        </p:txBody>
      </p:sp>
      <p:sp>
        <p:nvSpPr>
          <p:cNvPr id="147" name="Google Shape;147;p21"/>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Pandemic life is boring without being able to see my </a:t>
            </a:r>
            <a:r>
              <a:rPr lang="en" sz="1400"/>
              <a:t>friends</a:t>
            </a:r>
            <a:r>
              <a:rPr lang="en" sz="1400"/>
              <a:t> or go out</a:t>
            </a:r>
            <a:endParaRPr sz="1400"/>
          </a:p>
          <a:p>
            <a:pPr indent="-317500" lvl="0" marL="457200" rtl="0" algn="l">
              <a:spcBef>
                <a:spcPts val="0"/>
              </a:spcBef>
              <a:spcAft>
                <a:spcPts val="0"/>
              </a:spcAft>
              <a:buSzPts val="1400"/>
              <a:buChar char="●"/>
            </a:pPr>
            <a:r>
              <a:rPr lang="en" sz="1400"/>
              <a:t>I worry a lot about if I will get COVID-19</a:t>
            </a:r>
            <a:endParaRPr sz="1400"/>
          </a:p>
          <a:p>
            <a:pPr indent="-317500" lvl="0" marL="457200" rtl="0" algn="l">
              <a:spcBef>
                <a:spcPts val="0"/>
              </a:spcBef>
              <a:spcAft>
                <a:spcPts val="0"/>
              </a:spcAft>
              <a:buSzPts val="1400"/>
              <a:buChar char="●"/>
            </a:pPr>
            <a:r>
              <a:rPr lang="en" sz="1400"/>
              <a:t>Topics of Concern- Job, School, Safety of my family, friends and I </a:t>
            </a:r>
            <a:endParaRPr sz="1400"/>
          </a:p>
          <a:p>
            <a:pPr indent="-317500" lvl="0" marL="457200" rtl="0" algn="l">
              <a:spcBef>
                <a:spcPts val="0"/>
              </a:spcBef>
              <a:spcAft>
                <a:spcPts val="0"/>
              </a:spcAft>
              <a:buSzPts val="1400"/>
              <a:buChar char="●"/>
            </a:pPr>
            <a:r>
              <a:rPr lang="en" sz="1400"/>
              <a:t>I feel a lot of anxiety over daily tasks</a:t>
            </a:r>
            <a:endParaRPr sz="1400"/>
          </a:p>
          <a:p>
            <a:pPr indent="-317500" lvl="0" marL="457200" rtl="0" algn="l">
              <a:spcBef>
                <a:spcPts val="0"/>
              </a:spcBef>
              <a:spcAft>
                <a:spcPts val="0"/>
              </a:spcAft>
              <a:buSzPts val="1400"/>
              <a:buChar char="●"/>
            </a:pPr>
            <a:r>
              <a:rPr lang="en" sz="1400"/>
              <a:t>I have taken steps to be more </a:t>
            </a:r>
            <a:r>
              <a:rPr lang="en" sz="1400"/>
              <a:t>cautious</a:t>
            </a:r>
            <a:r>
              <a:rPr lang="en" sz="1400"/>
              <a:t> when I go out</a:t>
            </a:r>
            <a:endParaRPr sz="1400"/>
          </a:p>
        </p:txBody>
      </p:sp>
      <p:sp>
        <p:nvSpPr>
          <p:cNvPr id="148" name="Google Shape;148;p21"/>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Things we aim to Learn about:</a:t>
            </a:r>
            <a:endParaRPr sz="1400"/>
          </a:p>
          <a:p>
            <a:pPr indent="-317500" lvl="0" marL="457200" rtl="0" algn="l">
              <a:spcBef>
                <a:spcPts val="1600"/>
              </a:spcBef>
              <a:spcAft>
                <a:spcPts val="0"/>
              </a:spcAft>
              <a:buSzPts val="1400"/>
              <a:buChar char="●"/>
            </a:pPr>
            <a:r>
              <a:rPr lang="en" sz="1400"/>
              <a:t>How does grocery shopping affect </a:t>
            </a:r>
            <a:r>
              <a:rPr b="1" lang="en" sz="1400"/>
              <a:t>other areas of their lives</a:t>
            </a:r>
            <a:r>
              <a:rPr lang="en" sz="1400"/>
              <a:t>?</a:t>
            </a:r>
            <a:endParaRPr sz="1400"/>
          </a:p>
          <a:p>
            <a:pPr indent="-317500" lvl="0" marL="457200" rtl="0" algn="l">
              <a:spcBef>
                <a:spcPts val="0"/>
              </a:spcBef>
              <a:spcAft>
                <a:spcPts val="0"/>
              </a:spcAft>
              <a:buSzPts val="1400"/>
              <a:buChar char="●"/>
            </a:pPr>
            <a:r>
              <a:rPr lang="en" sz="1400"/>
              <a:t>What are the biggest </a:t>
            </a:r>
            <a:r>
              <a:rPr b="1" lang="en" sz="1400"/>
              <a:t>pain points</a:t>
            </a:r>
            <a:r>
              <a:rPr lang="en" sz="1400"/>
              <a:t> and </a:t>
            </a:r>
            <a:r>
              <a:rPr b="1" lang="en" sz="1400"/>
              <a:t>opportunities</a:t>
            </a:r>
            <a:r>
              <a:rPr lang="en" sz="1400"/>
              <a:t> they see during this time?</a:t>
            </a:r>
            <a:endParaRPr sz="1400"/>
          </a:p>
          <a:p>
            <a:pPr indent="-317500" lvl="0" marL="457200" rtl="0" algn="l">
              <a:spcBef>
                <a:spcPts val="0"/>
              </a:spcBef>
              <a:spcAft>
                <a:spcPts val="0"/>
              </a:spcAft>
              <a:buSzPts val="1400"/>
              <a:buChar char="●"/>
            </a:pPr>
            <a:r>
              <a:rPr lang="en" sz="1400"/>
              <a:t>What</a:t>
            </a:r>
            <a:r>
              <a:rPr b="1" lang="en" sz="1400"/>
              <a:t> emotions</a:t>
            </a:r>
            <a:r>
              <a:rPr lang="en" sz="1400"/>
              <a:t> do they feel as they go through their normal </a:t>
            </a:r>
            <a:r>
              <a:rPr lang="en" sz="1400"/>
              <a:t>routine</a:t>
            </a:r>
            <a:r>
              <a:rPr lang="en" sz="1400"/>
              <a:t>?</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